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Екатерина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23" d="100"/>
          <a:sy n="123" d="100"/>
        </p:scale>
        <p:origin x="-11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546100" y="-4763"/>
            <a:ext cx="5014913" cy="6862763"/>
            <a:chOff x="2928938" y="-4763"/>
            <a:chExt cx="5014912" cy="6862763"/>
          </a:xfrm>
        </p:grpSpPr>
        <p:sp>
          <p:nvSpPr>
            <p:cNvPr id="5" name="Freeform 6"/>
            <p:cNvSpPr>
              <a:spLocks noChangeArrowheads="1"/>
            </p:cNvSpPr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>
                <a:gd name="T0" fmla="*/ 0 w 670"/>
                <a:gd name="T1" fmla="*/ 0 h 1753"/>
                <a:gd name="T2" fmla="*/ 670 w 670"/>
                <a:gd name="T3" fmla="*/ 1753 h 1753"/>
              </a:gdLst>
              <a:ahLst/>
              <a:cxnLst/>
              <a:rect l="T0" t="T1" r="T2" b="T3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Freeform 7"/>
            <p:cNvSpPr/>
            <p:nvPr/>
          </p:nvSpPr>
          <p:spPr bwMode="auto">
            <a:xfrm>
              <a:off x="2928938" y="-4763"/>
              <a:ext cx="1035050" cy="2673351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7" name="Freeform 9"/>
            <p:cNvSpPr/>
            <p:nvPr/>
          </p:nvSpPr>
          <p:spPr bwMode="auto">
            <a:xfrm>
              <a:off x="2928938" y="2582863"/>
              <a:ext cx="2693987" cy="4275137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8" name="Freeform 10"/>
            <p:cNvSpPr/>
            <p:nvPr/>
          </p:nvSpPr>
          <p:spPr bwMode="auto">
            <a:xfrm>
              <a:off x="3371851" y="2692400"/>
              <a:ext cx="3332161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9" name="Freeform 11"/>
            <p:cNvSpPr/>
            <p:nvPr/>
          </p:nvSpPr>
          <p:spPr bwMode="auto">
            <a:xfrm>
              <a:off x="3367088" y="2687638"/>
              <a:ext cx="4576762" cy="4170362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0" name="Freeform 12"/>
            <p:cNvSpPr/>
            <p:nvPr/>
          </p:nvSpPr>
          <p:spPr bwMode="auto">
            <a:xfrm>
              <a:off x="2928938" y="2578100"/>
              <a:ext cx="3584574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252A42-758A-4E05-8428-1795E36879F1}" type="datetimeFigureOut">
              <a:rPr lang="ru-RU"/>
              <a:pPr>
                <a:defRPr/>
              </a:pPr>
              <a:t>03.03.2018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3" y="5883275"/>
            <a:ext cx="43243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8D821-D32E-4B4C-88BD-074DE03C2A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627F24-9E14-4961-A8F6-92A1F28574A6}" type="datetimeFigureOut">
              <a:rPr lang="ru-RU"/>
              <a:pPr>
                <a:defRPr/>
              </a:pPr>
              <a:t>03.03.2018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417C7-AF52-4048-9BA7-CB693DF054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801C9-DE2D-4538-B2DF-E5EB4F3F7954}" type="datetimeFigureOut">
              <a:rPr lang="ru-RU"/>
              <a:pPr>
                <a:defRPr/>
              </a:pPr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2FBCD6-A70E-4D4A-8E98-A1AEB8B62E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/>
          <p:nvPr/>
        </p:nvSpPr>
        <p:spPr>
          <a:xfrm>
            <a:off x="1598613" y="8636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</a:rPr>
              <a:t>“</a:t>
            </a:r>
          </a:p>
        </p:txBody>
      </p:sp>
      <p:sp>
        <p:nvSpPr>
          <p:cNvPr id="6" name="TextBox 14"/>
          <p:cNvSpPr txBox="1"/>
          <p:nvPr/>
        </p:nvSpPr>
        <p:spPr>
          <a:xfrm>
            <a:off x="10893425" y="28194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A04719-8FB5-44AE-AE3F-392523809129}" type="datetimeFigureOut">
              <a:rPr lang="ru-RU"/>
              <a:pPr>
                <a:defRPr/>
              </a:pPr>
              <a:t>03.03.2018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DD7C2-440F-4326-ACBA-64BBC04F1D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32E987-6AE3-44EE-8E0C-DEFC8FFF47B3}" type="datetimeFigureOut">
              <a:rPr lang="ru-RU"/>
              <a:pPr>
                <a:defRPr/>
              </a:pPr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6063B0-BDCE-4F36-B4F8-D7C37547D7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/>
          <p:nvPr/>
        </p:nvSpPr>
        <p:spPr>
          <a:xfrm>
            <a:off x="1598613" y="8636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</a:rPr>
              <a:t>“</a:t>
            </a:r>
          </a:p>
        </p:txBody>
      </p:sp>
      <p:sp>
        <p:nvSpPr>
          <p:cNvPr id="6" name="TextBox 14"/>
          <p:cNvSpPr txBox="1"/>
          <p:nvPr/>
        </p:nvSpPr>
        <p:spPr>
          <a:xfrm>
            <a:off x="10893425" y="28194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F8B75-816B-4CEF-BE45-7EBC54424B63}" type="datetimeFigureOut">
              <a:rPr lang="ru-RU"/>
              <a:pPr>
                <a:defRPr/>
              </a:pPr>
              <a:t>03.03.2018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9B430-F805-4817-AFAF-4ACDAB2B41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rtlCol="0">
            <a:normAutofit/>
          </a:bodyPr>
          <a:lstStyle>
            <a:lvl1pPr>
              <a:defRPr lang="en-US" b="0" dirty="0"/>
            </a:lvl1pPr>
          </a:lstStyle>
          <a:p>
            <a:pPr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CCCF40-3753-463C-8C03-49475BE91EED}" type="datetimeFigureOut">
              <a:rPr lang="ru-RU"/>
              <a:pPr>
                <a:defRPr/>
              </a:pPr>
              <a:t>03.03.2018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6706DB-71FD-474B-BEA1-65949AEED3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381E18-E3C3-46A2-B40C-54BCD1B5C065}" type="datetimeFigureOut">
              <a:rPr lang="ru-RU"/>
              <a:pPr>
                <a:defRPr/>
              </a:pPr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55D48-A959-4419-87A1-24423CD5A5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1CD31-97EC-4409-9349-FF88FD4A3689}" type="datetimeFigureOut">
              <a:rPr lang="ru-RU"/>
              <a:pPr>
                <a:defRPr/>
              </a:pPr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FC021-8BE8-46A7-8EDE-1BD3D216D2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4FD616-4D57-4156-95C2-C96B5AD03C28}" type="datetimeFigureOut">
              <a:rPr lang="ru-RU"/>
              <a:pPr>
                <a:defRPr/>
              </a:pPr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2163" y="5867400"/>
            <a:ext cx="5508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E622F5-9B7F-4AD0-811B-ED23EE2406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3BC763-5783-429A-A6C2-3B13E761DE25}" type="datetimeFigureOut">
              <a:rPr lang="ru-RU"/>
              <a:pPr>
                <a:defRPr/>
              </a:pPr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E904E-60A1-45E7-8327-BC509457BF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8DC3A-3D84-4305-9D8F-3BADF10737F7}" type="datetimeFigureOut">
              <a:rPr lang="ru-RU"/>
              <a:pPr>
                <a:defRPr/>
              </a:pPr>
              <a:t>03.03.2018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913C6B-72E1-4A37-BD4F-033E34F717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EE977A-7115-4ACD-8053-8B239D1CCE3C}" type="datetimeFigureOut">
              <a:rPr lang="ru-RU"/>
              <a:pPr>
                <a:defRPr/>
              </a:pPr>
              <a:t>03.03.2018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F50B7-E549-4D33-A941-48656EEC63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89DFA-24C2-44EA-84F9-7A81E8EA9CFD}" type="datetimeFigureOut">
              <a:rPr lang="ru-RU"/>
              <a:pPr>
                <a:defRPr/>
              </a:pPr>
              <a:t>03.03.2018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5378B1-71CB-426E-9F7B-C3707A47F7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461FD1-C6DD-4829-B76D-57985C562777}" type="datetimeFigureOut">
              <a:rPr lang="ru-RU"/>
              <a:pPr>
                <a:defRPr/>
              </a:pPr>
              <a:t>03.03.2018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F52FC8-82CB-484E-A367-38DF524431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A5F60-2EA7-45CE-8A98-306253FCB05B}" type="datetimeFigureOut">
              <a:rPr lang="ru-RU"/>
              <a:pPr>
                <a:defRPr/>
              </a:pPr>
              <a:t>03.03.2018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5C273-402B-4FC3-9EDC-5723DE677A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54D2AE-2D27-468F-B860-0BB59332D4A3}" type="datetimeFigureOut">
              <a:rPr lang="ru-RU"/>
              <a:pPr>
                <a:defRPr/>
              </a:pPr>
              <a:t>03.03.2018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D5E78D-70A4-4091-AFBB-B7357E2470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150813" y="0"/>
            <a:ext cx="2436812" cy="6858000"/>
            <a:chOff x="1320800" y="0"/>
            <a:chExt cx="2436813" cy="6858001"/>
          </a:xfrm>
        </p:grpSpPr>
        <p:sp>
          <p:nvSpPr>
            <p:cNvPr id="1032" name="Freeform 6"/>
            <p:cNvSpPr>
              <a:spLocks noChangeArrowheads="1"/>
            </p:cNvSpPr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>
                <a:gd name="T0" fmla="*/ 0 w 707"/>
                <a:gd name="T1" fmla="*/ 0 h 3357"/>
                <a:gd name="T2" fmla="*/ 707 w 707"/>
                <a:gd name="T3" fmla="*/ 3357 h 3357"/>
              </a:gdLst>
              <a:ahLst/>
              <a:cxnLst/>
              <a:rect l="T0" t="T1" r="T2" b="T3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1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1"/>
              <a:ext cx="1228726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7" y="5291139"/>
              <a:ext cx="1495426" cy="1566862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7" y="5286376"/>
              <a:ext cx="2130426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1"/>
              <a:ext cx="1695451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484313" y="685800"/>
            <a:ext cx="10018712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84313" y="2667000"/>
            <a:ext cx="10018712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963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 smtClean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DFC07C7E-F55E-4D52-A609-7D3EA66940C8}" type="datetimeFigureOut">
              <a:rPr lang="ru-RU"/>
              <a:pPr>
                <a:defRPr/>
              </a:pPr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1750" y="5883275"/>
            <a:ext cx="70850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2163" y="5883275"/>
            <a:ext cx="550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 smtClean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A65E8CDC-0F5A-4A4A-A2D3-1B803080CC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77" r:id="rId3"/>
    <p:sldLayoutId id="2147483676" r:id="rId4"/>
    <p:sldLayoutId id="2147483675" r:id="rId5"/>
    <p:sldLayoutId id="2147483674" r:id="rId6"/>
    <p:sldLayoutId id="2147483673" r:id="rId7"/>
    <p:sldLayoutId id="2147483672" r:id="rId8"/>
    <p:sldLayoutId id="2147483671" r:id="rId9"/>
    <p:sldLayoutId id="2147483670" r:id="rId10"/>
    <p:sldLayoutId id="2147483669" r:id="rId11"/>
    <p:sldLayoutId id="2147483680" r:id="rId12"/>
    <p:sldLayoutId id="2147483668" r:id="rId13"/>
    <p:sldLayoutId id="2147483681" r:id="rId14"/>
    <p:sldLayoutId id="2147483667" r:id="rId15"/>
    <p:sldLayoutId id="2147483666" r:id="rId16"/>
    <p:sldLayoutId id="2147483665" r:id="rId17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000" kern="1200">
          <a:ln w="3175" cmpd="sng">
            <a:noFill/>
          </a:ln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fontAlgn="base">
        <a:spcBef>
          <a:spcPct val="20000"/>
        </a:spcBef>
        <a:spcAft>
          <a:spcPts val="600"/>
        </a:spcAft>
        <a:buClr>
          <a:srgbClr val="1287C3"/>
        </a:buClr>
        <a:buSzPct val="145000"/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ts val="600"/>
        </a:spcAft>
        <a:buClr>
          <a:srgbClr val="1287C3"/>
        </a:buClr>
        <a:buSzPct val="145000"/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85750" algn="l" defTabSz="457200" rtl="0" fontAlgn="base">
        <a:spcBef>
          <a:spcPct val="20000"/>
        </a:spcBef>
        <a:spcAft>
          <a:spcPts val="600"/>
        </a:spcAft>
        <a:buClr>
          <a:srgbClr val="1287C3"/>
        </a:buClr>
        <a:buSzPct val="145000"/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indent="-171450" algn="l" defTabSz="457200" rtl="0" fontAlgn="base">
        <a:spcBef>
          <a:spcPct val="20000"/>
        </a:spcBef>
        <a:spcAft>
          <a:spcPts val="600"/>
        </a:spcAft>
        <a:buClr>
          <a:srgbClr val="1287C3"/>
        </a:buClr>
        <a:buSzPct val="145000"/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00250" indent="-171450" algn="l" defTabSz="457200" rtl="0" fontAlgn="base">
        <a:spcBef>
          <a:spcPct val="20000"/>
        </a:spcBef>
        <a:spcAft>
          <a:spcPts val="600"/>
        </a:spcAft>
        <a:buClr>
          <a:srgbClr val="1287C3"/>
        </a:buClr>
        <a:buSzPct val="145000"/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ctrTitle"/>
          </p:nvPr>
        </p:nvSpPr>
        <p:spPr>
          <a:xfrm>
            <a:off x="2500313" y="757238"/>
            <a:ext cx="8574087" cy="2616200"/>
          </a:xfrm>
        </p:spPr>
        <p:txBody>
          <a:bodyPr/>
          <a:lstStyle/>
          <a:p>
            <a:pPr algn="ctr"/>
            <a:r>
              <a:rPr lang="ru-RU" smtClean="0">
                <a:ln>
                  <a:noFill/>
                </a:ln>
              </a:rPr>
              <a:t>Риторические жанры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1870075" y="1076325"/>
            <a:ext cx="8931275" cy="2111375"/>
          </a:xfrm>
        </p:spPr>
        <p:txBody>
          <a:bodyPr/>
          <a:lstStyle/>
          <a:p>
            <a:pPr indent="457200" algn="just">
              <a:lnSpc>
                <a:spcPts val="3400"/>
              </a:lnSpc>
            </a:pPr>
            <a:r>
              <a:rPr lang="ru-RU" sz="3200" b="1" smtClean="0">
                <a:ln>
                  <a:noFill/>
                </a:ln>
                <a:latin typeface="Times New Roman" pitchFamily="18" charset="0"/>
                <a:cs typeface="Times New Roman" pitchFamily="18" charset="0"/>
              </a:rPr>
              <a:t>Риторический жанр </a:t>
            </a:r>
            <a:r>
              <a:rPr lang="ru-RU" sz="3200" smtClean="0">
                <a:ln>
                  <a:noFill/>
                </a:ln>
                <a:latin typeface="Times New Roman" pitchFamily="18" charset="0"/>
                <a:cs typeface="Times New Roman" pitchFamily="18" charset="0"/>
              </a:rPr>
              <a:t>- это исторически сложившийся устойчивый тип риторического произведения, единство особенных свойств формы и содержания, определяемое целью и условиями общения и ориентированное на предполагаемую реакцию адресата.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70075" y="3511550"/>
            <a:ext cx="9526588" cy="3074988"/>
          </a:xfrm>
        </p:spPr>
        <p:txBody>
          <a:bodyPr rtlCol="0">
            <a:normAutofit lnSpcReduction="10000"/>
          </a:bodyPr>
          <a:lstStyle/>
          <a:p>
            <a:pPr algn="ctr" fontAlgn="auto">
              <a:buClr>
                <a:schemeClr val="accent1">
                  <a:lumMod val="75000"/>
                </a:schemeClr>
              </a:buClr>
              <a:buFont typeface="Arial"/>
              <a:buNone/>
              <a:defRPr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Параметры, отличающие риторические жанры:</a:t>
            </a:r>
          </a:p>
          <a:p>
            <a:pPr marL="457200" indent="-457200" algn="l" fontAlgn="auto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торичность;</a:t>
            </a:r>
          </a:p>
          <a:p>
            <a:pPr marL="457200" indent="-457200" algn="l" fontAlgn="auto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ложность;</a:t>
            </a:r>
          </a:p>
          <a:p>
            <a:pPr marL="457200" indent="-457200" algn="l" fontAlgn="auto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одготовленность;</a:t>
            </a:r>
          </a:p>
          <a:p>
            <a:pPr marL="457200" indent="-457200" algn="l" fontAlgn="auto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есткое следование жанровому стандарту.</a:t>
            </a:r>
            <a:endParaRPr 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9425" y="119063"/>
            <a:ext cx="9753600" cy="1231900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/>
              <a:t>Информационная речь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35163" y="735013"/>
            <a:ext cx="9567862" cy="3783012"/>
          </a:xfrm>
        </p:spPr>
        <p:txBody>
          <a:bodyPr rtlCol="0">
            <a:normAutofit fontScale="92500" lnSpcReduction="10000"/>
          </a:bodyPr>
          <a:lstStyle/>
          <a:p>
            <a:pPr indent="457200" algn="l" fontAlgn="auto">
              <a:buClr>
                <a:schemeClr val="accent1">
                  <a:lumMod val="75000"/>
                </a:schemeClr>
              </a:buClr>
              <a:buFont typeface="Arial"/>
              <a:buNone/>
              <a:defRPr/>
            </a:pPr>
            <a:r>
              <a:rPr lang="ru-RU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речь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речь, формирующая в слушателях новое знание о предметах и явлениях объективного мира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Отсутствие спорных моментов, наличие элементов, побуждающих сознание слушателей, удовлетворение информационно-интеллектуальных ожиданий слушателей.</a:t>
            </a:r>
          </a:p>
          <a:p>
            <a:pPr indent="457200" algn="ctr" fontAlgn="auto">
              <a:buClr>
                <a:schemeClr val="accent1">
                  <a:lumMod val="75000"/>
                </a:schemeClr>
              </a:buClr>
              <a:buFont typeface="Arial"/>
              <a:buNone/>
              <a:defRPr/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создания информационной речи:</a:t>
            </a:r>
          </a:p>
          <a:p>
            <a:pPr marL="457200" indent="-457200" algn="l" fontAlgn="auto">
              <a:buClr>
                <a:schemeClr val="accent1">
                  <a:lumMod val="75000"/>
                </a:schemeClr>
              </a:buClr>
              <a:buFont typeface="+mj-lt"/>
              <a:buAutoNum type="arabicPeriod"/>
              <a:defRPr/>
            </a:pPr>
            <a:r>
              <a:rPr lang="ru-RU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спользование резервных знаний;</a:t>
            </a:r>
          </a:p>
          <a:p>
            <a:pPr marL="457200" indent="-457200" algn="l" fontAlgn="auto">
              <a:buClr>
                <a:schemeClr val="accent1">
                  <a:lumMod val="75000"/>
                </a:schemeClr>
              </a:buClr>
              <a:buFont typeface="+mj-lt"/>
              <a:buAutoNum type="arabicPeriod"/>
              <a:defRPr/>
            </a:pPr>
            <a:r>
              <a:rPr lang="ru-RU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есткость в отборе фактов;</a:t>
            </a:r>
          </a:p>
          <a:p>
            <a:pPr marL="457200" indent="-457200" algn="l" fontAlgn="auto">
              <a:buClr>
                <a:schemeClr val="accent1">
                  <a:lumMod val="75000"/>
                </a:schemeClr>
              </a:buClr>
              <a:buFont typeface="+mj-lt"/>
              <a:buAutoNum type="arabicPeriod"/>
              <a:defRPr/>
            </a:pPr>
            <a:r>
              <a:rPr lang="ru-RU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ринцип взаимосвязи известного и малого.</a:t>
            </a:r>
          </a:p>
        </p:txBody>
      </p:sp>
      <p:sp>
        <p:nvSpPr>
          <p:cNvPr id="21507" name="TextBox 3"/>
          <p:cNvSpPr txBox="1">
            <a:spLocks noChangeArrowheads="1"/>
          </p:cNvSpPr>
          <p:nvPr/>
        </p:nvSpPr>
        <p:spPr bwMode="auto">
          <a:xfrm>
            <a:off x="1935163" y="4518025"/>
            <a:ext cx="9567862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57200"/>
            <a:r>
              <a:rPr lang="ru-RU" sz="2400">
                <a:latin typeface="Times New Roman" pitchFamily="18" charset="0"/>
                <a:cs typeface="Times New Roman" pitchFamily="18" charset="0"/>
              </a:rPr>
              <a:t>Среди информационных речей выделяются две смысловые разновидности. К первой относятся </a:t>
            </a:r>
            <a:r>
              <a:rPr lang="ru-RU" sz="2400" i="1">
                <a:latin typeface="Times New Roman" pitchFamily="18" charset="0"/>
                <a:cs typeface="Times New Roman" pitchFamily="18" charset="0"/>
              </a:rPr>
              <a:t>речи, имеющие целью передачу новой для слушателя объективной информации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. Ко второй — </a:t>
            </a:r>
            <a:r>
              <a:rPr lang="ru-RU" sz="2400" i="1">
                <a:latin typeface="Times New Roman" pitchFamily="18" charset="0"/>
                <a:cs typeface="Times New Roman" pitchFamily="18" charset="0"/>
              </a:rPr>
              <a:t>речи, в которых оратор считает необходимым проинформировать слушателей о своей точке зрения.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29" name="Диаграмма 21"/>
          <p:cNvGraphicFramePr>
            <a:graphicFrameLocks/>
          </p:cNvGraphicFramePr>
          <p:nvPr/>
        </p:nvGraphicFramePr>
        <p:xfrm>
          <a:off x="631825" y="3244850"/>
          <a:ext cx="9528175" cy="461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0" r:id="rId3" imgW="9528874" imgH="4615072" progId="Excel.Chart.8">
                  <p:embed/>
                </p:oleObj>
              </mc:Choice>
              <mc:Fallback>
                <p:oleObj r:id="rId3" imgW="9528874" imgH="4615072" progId="Excel.Chart.8">
                  <p:embed/>
                  <p:pic>
                    <p:nvPicPr>
                      <p:cNvPr id="0" name="Диаграмма 21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825" y="3244850"/>
                        <a:ext cx="9528175" cy="4611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1944688" y="128588"/>
            <a:ext cx="9558337" cy="760412"/>
          </a:xfrm>
        </p:spPr>
        <p:txBody>
          <a:bodyPr/>
          <a:lstStyle/>
          <a:p>
            <a:pPr algn="ctr"/>
            <a:r>
              <a:rPr lang="ru-RU" b="1" smtClean="0">
                <a:ln>
                  <a:noFill/>
                </a:ln>
                <a:latin typeface="Times New Roman" pitchFamily="18" charset="0"/>
                <a:cs typeface="Times New Roman" pitchFamily="18" charset="0"/>
              </a:rPr>
              <a:t>Убеждающая речь</a:t>
            </a:r>
          </a:p>
        </p:txBody>
      </p:sp>
      <p:sp>
        <p:nvSpPr>
          <p:cNvPr id="22531" name="Текст 2"/>
          <p:cNvSpPr>
            <a:spLocks noGrp="1"/>
          </p:cNvSpPr>
          <p:nvPr>
            <p:ph type="body" idx="1"/>
          </p:nvPr>
        </p:nvSpPr>
        <p:spPr>
          <a:xfrm>
            <a:off x="3992563" y="889000"/>
            <a:ext cx="5332412" cy="501650"/>
          </a:xfrm>
        </p:spPr>
        <p:txBody>
          <a:bodyPr/>
          <a:lstStyle/>
          <a:p>
            <a:pPr algn="l"/>
            <a:r>
              <a:rPr lang="ru-RU" i="1" smtClean="0"/>
              <a:t>Цель: доказать или опровергнуть положение.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47875" y="1390650"/>
            <a:ext cx="9558338" cy="4524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построения: сочетание рационально-логической и риторической аргументации (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рассуждение + мышление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основано на доводах.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создается интонацией, жестикуляцией и всем поведением говорящего.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логической аргументации: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прямая аргументация (факты, законы);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косвенная аргументация (доказательство от противного);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разделительная аргументация (исключения всех возможных альтернатив, кроме первой).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расположения аргументов</a:t>
            </a: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1995488" y="153988"/>
            <a:ext cx="9507537" cy="850900"/>
          </a:xfrm>
        </p:spPr>
        <p:txBody>
          <a:bodyPr/>
          <a:lstStyle/>
          <a:p>
            <a:pPr algn="ctr"/>
            <a:r>
              <a:rPr lang="ru-RU" b="1" smtClean="0">
                <a:ln>
                  <a:noFill/>
                </a:ln>
                <a:latin typeface="Times New Roman" pitchFamily="18" charset="0"/>
                <a:cs typeface="Times New Roman" pitchFamily="18" charset="0"/>
              </a:rPr>
              <a:t>Речь, призывающая к действию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95488" y="1146175"/>
            <a:ext cx="9507537" cy="5711825"/>
          </a:xfrm>
        </p:spPr>
        <p:txBody>
          <a:bodyPr rtlCol="0">
            <a:normAutofit fontScale="92500"/>
          </a:bodyPr>
          <a:lstStyle/>
          <a:p>
            <a:pPr algn="l" fontAlgn="auto">
              <a:buClr>
                <a:schemeClr val="accent1">
                  <a:lumMod val="75000"/>
                </a:schemeClr>
              </a:buClr>
              <a:buFont typeface="Arial"/>
              <a:buNone/>
              <a:defRPr/>
            </a:pPr>
            <a:r>
              <a:rPr lang="ru-RU" sz="2400" b="1" dirty="0" smtClean="0"/>
              <a:t>Особенность: </a:t>
            </a:r>
            <a:r>
              <a:rPr lang="ru-RU" sz="2400" i="1" dirty="0" smtClean="0"/>
              <a:t>заставить слушателя ощутить потребность к действию.</a:t>
            </a:r>
          </a:p>
          <a:p>
            <a:pPr algn="l" fontAlgn="auto">
              <a:buClr>
                <a:schemeClr val="accent1">
                  <a:lumMod val="75000"/>
                </a:schemeClr>
              </a:buClr>
              <a:buFont typeface="Arial"/>
              <a:buNone/>
              <a:defRPr/>
            </a:pPr>
            <a:r>
              <a:rPr lang="ru-RU" sz="3000" b="1" dirty="0" smtClean="0"/>
              <a:t>Виды призывов:</a:t>
            </a:r>
          </a:p>
          <a:p>
            <a:pPr marL="342900" indent="-342900" algn="l" fontAlgn="auto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ru-RU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рямой;</a:t>
            </a:r>
          </a:p>
          <a:p>
            <a:pPr marL="342900" indent="-342900" algn="l" fontAlgn="auto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ru-RU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освенный.</a:t>
            </a:r>
          </a:p>
          <a:p>
            <a:pPr algn="ctr" fontAlgn="auto">
              <a:buClr>
                <a:schemeClr val="accent1">
                  <a:lumMod val="75000"/>
                </a:schemeClr>
              </a:buClr>
              <a:buFont typeface="Arial"/>
              <a:buNone/>
              <a:defRPr/>
            </a:pPr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создания:</a:t>
            </a:r>
          </a:p>
          <a:p>
            <a:pPr marL="457200" indent="-457200" algn="l" fontAlgn="auto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ru-RU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комплексная мотивация;</a:t>
            </a:r>
          </a:p>
          <a:p>
            <a:pPr marL="457200" indent="-457200" algn="l" fontAlgn="auto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ru-RU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ринцип преобладания позитивных призывов над негативными;</a:t>
            </a:r>
          </a:p>
          <a:p>
            <a:pPr marL="457200" indent="-457200" algn="l" fontAlgn="auto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ru-RU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аксимальная конкретизация действия;</a:t>
            </a:r>
          </a:p>
          <a:p>
            <a:pPr marL="457200" indent="-457200" algn="l" fontAlgn="auto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ru-RU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ринцип не назойливости.</a:t>
            </a:r>
          </a:p>
          <a:p>
            <a:pPr marL="457200" indent="-457200" algn="l" fontAlgn="auto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  <a:defRPr/>
            </a:pP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>
          <a:xfrm>
            <a:off x="1825625" y="246063"/>
            <a:ext cx="9520238" cy="719137"/>
          </a:xfrm>
        </p:spPr>
        <p:txBody>
          <a:bodyPr/>
          <a:lstStyle/>
          <a:p>
            <a:pPr algn="ctr"/>
            <a:r>
              <a:rPr lang="ru-RU" b="1" smtClean="0">
                <a:ln>
                  <a:noFill/>
                </a:ln>
                <a:latin typeface="Times New Roman" pitchFamily="18" charset="0"/>
                <a:cs typeface="Times New Roman" pitchFamily="18" charset="0"/>
              </a:rPr>
              <a:t>Воодушевляющая речь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25625" y="965200"/>
            <a:ext cx="10036175" cy="5757863"/>
          </a:xfrm>
        </p:spPr>
        <p:txBody>
          <a:bodyPr rtlCol="0">
            <a:normAutofit fontScale="92500" lnSpcReduction="10000"/>
          </a:bodyPr>
          <a:lstStyle/>
          <a:p>
            <a:pPr marL="342900" indent="-342900" algn="l" fontAlgn="auto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робуждает лучшие душевные качества;</a:t>
            </a:r>
          </a:p>
          <a:p>
            <a:pPr marL="342900" indent="-342900" algn="l" fontAlgn="auto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ктивизирует духовную жизнь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buClr>
                <a:schemeClr val="accent1">
                  <a:lumMod val="75000"/>
                </a:schemeClr>
              </a:buClr>
              <a:buFont typeface="Arial"/>
              <a:buNone/>
              <a:defRPr/>
            </a:pPr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создания:</a:t>
            </a:r>
          </a:p>
          <a:p>
            <a:pPr marL="457200" indent="-457200" algn="l" fontAlgn="auto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держанность;</a:t>
            </a:r>
          </a:p>
          <a:p>
            <a:pPr marL="457200" indent="-457200" algn="l" fontAlgn="auto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редупреждение речевых штампов;</a:t>
            </a:r>
          </a:p>
          <a:p>
            <a:pPr marL="457200" indent="-457200" algn="l" fontAlgn="auto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анегиричность.</a:t>
            </a:r>
          </a:p>
          <a:p>
            <a:pPr indent="457200" algn="just" fontAlgn="auto">
              <a:buClr>
                <a:schemeClr val="accent1">
                  <a:lumMod val="75000"/>
                </a:schemeClr>
              </a:buClr>
              <a:buFont typeface="Arial"/>
              <a:buNone/>
              <a:defRPr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Основное условие успеха воодушевляющей речи -  строгий отбор эпитетов и метафор. Сдержанность нужна, как в проявлении чувств, так и в их описании. Пафос речи должен соответствовать значению того, чему посвящена речь. Речь, исполненная пафоса, должна сочетаться и с глубиной или очевидностью мысли и с образным языком – иначе она не оставит прочный след в памяти слушателей.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>
          <a:xfrm>
            <a:off x="1944688" y="115888"/>
            <a:ext cx="9558337" cy="1095375"/>
          </a:xfrm>
        </p:spPr>
        <p:txBody>
          <a:bodyPr/>
          <a:lstStyle/>
          <a:p>
            <a:pPr algn="ctr"/>
            <a:r>
              <a:rPr lang="ru-RU" b="1" smtClean="0">
                <a:ln>
                  <a:noFill/>
                </a:ln>
                <a:latin typeface="Times New Roman" pitchFamily="18" charset="0"/>
                <a:cs typeface="Times New Roman" pitchFamily="18" charset="0"/>
              </a:rPr>
              <a:t>Сокровенная речь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44688" y="1211263"/>
            <a:ext cx="9929812" cy="5421312"/>
          </a:xfrm>
        </p:spPr>
        <p:txBody>
          <a:bodyPr rtlCol="0"/>
          <a:lstStyle/>
          <a:p>
            <a:pPr algn="ctr" fontAlgn="auto">
              <a:buClr>
                <a:schemeClr val="accent1">
                  <a:lumMod val="75000"/>
                </a:schemeClr>
              </a:buClr>
              <a:buFont typeface="Arial"/>
              <a:buNone/>
              <a:defRPr/>
            </a:pP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роизносится в минуты сильных душевных потрясений.</a:t>
            </a:r>
          </a:p>
          <a:p>
            <a:pPr algn="ctr" fontAlgn="auto">
              <a:buClr>
                <a:schemeClr val="accent1">
                  <a:lumMod val="75000"/>
                </a:schemeClr>
              </a:buClr>
              <a:buFont typeface="Arial"/>
              <a:buNone/>
              <a:defRPr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Развлекательная речь</a:t>
            </a:r>
          </a:p>
          <a:p>
            <a:pPr algn="ctr" fontAlgn="auto">
              <a:buClr>
                <a:schemeClr val="accent1">
                  <a:lumMod val="75000"/>
                </a:schemeClr>
              </a:buClr>
              <a:buFont typeface="Arial"/>
              <a:buNone/>
              <a:defRPr/>
            </a:pP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поддержать интерес и внимание собеседника.</a:t>
            </a:r>
          </a:p>
          <a:p>
            <a:pPr algn="ctr" fontAlgn="auto">
              <a:buClr>
                <a:schemeClr val="accent1">
                  <a:lumMod val="75000"/>
                </a:schemeClr>
              </a:buClr>
              <a:buFont typeface="Arial"/>
              <a:buNone/>
              <a:defRPr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Разновидности:</a:t>
            </a:r>
          </a:p>
          <a:p>
            <a:pPr marL="342900" indent="-342900" algn="l" fontAlgn="auto">
              <a:buClr>
                <a:schemeClr val="accent1">
                  <a:lumMod val="7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Комическая (юмористическая);</a:t>
            </a:r>
          </a:p>
          <a:p>
            <a:pPr marL="342900" indent="-342900" algn="l" fontAlgn="auto">
              <a:buClr>
                <a:schemeClr val="accent1">
                  <a:lumMod val="7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Драматическая (повествование с захватывающим сюжетом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fontAlgn="auto">
              <a:buClr>
                <a:schemeClr val="accent1">
                  <a:lumMod val="75000"/>
                </a:schemeClr>
              </a:buClr>
              <a:defRPr/>
            </a:pPr>
            <a:r>
              <a:rPr lang="ru-RU" sz="800" dirty="0"/>
              <a:t>П</a:t>
            </a:r>
            <a:r>
              <a:rPr lang="en-US" sz="800" dirty="0" err="1"/>
              <a:t>резентации</a:t>
            </a:r>
            <a:r>
              <a:rPr lang="en-US" sz="800" dirty="0"/>
              <a:t> </a:t>
            </a:r>
            <a:r>
              <a:rPr lang="en-US" sz="800" dirty="0" err="1"/>
              <a:t>сделаны</a:t>
            </a:r>
            <a:r>
              <a:rPr lang="en-US" sz="800" dirty="0"/>
              <a:t> </a:t>
            </a:r>
            <a:r>
              <a:rPr lang="en-US" sz="800" dirty="0" err="1"/>
              <a:t>по</a:t>
            </a:r>
            <a:r>
              <a:rPr lang="en-US" sz="800" dirty="0"/>
              <a:t> </a:t>
            </a:r>
            <a:r>
              <a:rPr lang="en-US" sz="800" dirty="0" err="1"/>
              <a:t>материалам</a:t>
            </a:r>
            <a:r>
              <a:rPr lang="en-US" sz="800" dirty="0"/>
              <a:t> </a:t>
            </a:r>
            <a:r>
              <a:rPr lang="en-US" sz="800" dirty="0" err="1"/>
              <a:t>интернета</a:t>
            </a:r>
            <a:endParaRPr lang="ru-RU" sz="800" dirty="0"/>
          </a:p>
          <a:p>
            <a:pPr algn="l" fontAlgn="auto">
              <a:buClr>
                <a:schemeClr val="accent1">
                  <a:lumMod val="75000"/>
                </a:schemeClr>
              </a:buClr>
              <a:defRPr/>
            </a:pPr>
            <a:endParaRPr lang="ru-RU" sz="3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buClr>
                <a:schemeClr val="accent1">
                  <a:lumMod val="75000"/>
                </a:schemeClr>
              </a:buClr>
              <a:buFont typeface="Arial"/>
              <a:buNone/>
              <a:defRPr/>
            </a:pP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96</TotalTime>
  <Words>353</Words>
  <Application>Microsoft Office PowerPoint</Application>
  <PresentationFormat>Произвольный</PresentationFormat>
  <Paragraphs>50</Paragraphs>
  <Slides>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Параллакс</vt:lpstr>
      <vt:lpstr>Диаграмма Microsoft Excel</vt:lpstr>
      <vt:lpstr>Риторические жанры</vt:lpstr>
      <vt:lpstr>Риторический жанр - это исторически сложившийся устойчивый тип риторического произведения, единство особенных свойств формы и содержания, определяемое целью и условиями общения и ориентированное на предполагаемую реакцию адресата.</vt:lpstr>
      <vt:lpstr>Информационная речь </vt:lpstr>
      <vt:lpstr>Убеждающая речь</vt:lpstr>
      <vt:lpstr>Речь, призывающая к действию</vt:lpstr>
      <vt:lpstr>Воодушевляющая речь</vt:lpstr>
      <vt:lpstr>Сокровенная речь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Риторические жанры</dc:title>
  <dc:creator>Екатерина</dc:creator>
  <cp:lastModifiedBy>Admin</cp:lastModifiedBy>
  <cp:revision>14</cp:revision>
  <dcterms:created xsi:type="dcterms:W3CDTF">2015-05-05T11:44:21Z</dcterms:created>
  <dcterms:modified xsi:type="dcterms:W3CDTF">2018-03-03T07:19:53Z</dcterms:modified>
</cp:coreProperties>
</file>